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sldIdLst>
    <p:sldId id="256" r:id="rId2"/>
    <p:sldId id="257" r:id="rId3"/>
    <p:sldId id="258" r:id="rId4"/>
    <p:sldId id="259" r:id="rId5"/>
    <p:sldId id="260" r:id="rId6"/>
    <p:sldId id="262" r:id="rId7"/>
    <p:sldId id="268" r:id="rId8"/>
    <p:sldId id="269" r:id="rId9"/>
    <p:sldId id="267" r:id="rId10"/>
    <p:sldId id="263" r:id="rId11"/>
    <p:sldId id="270" r:id="rId12"/>
    <p:sldId id="271" r:id="rId13"/>
    <p:sldId id="264" r:id="rId14"/>
    <p:sldId id="265" r:id="rId15"/>
    <p:sldId id="266"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168" d="100"/>
          <a:sy n="168" d="100"/>
        </p:scale>
        <p:origin x="-56"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251238C-9C76-41D2-9B72-A8E8273D7FE5}" type="datetimeFigureOut">
              <a:rPr lang="en-US" smtClean="0"/>
              <a:t>11/15/2019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4219145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51238C-9C76-41D2-9B72-A8E8273D7FE5}" type="datetimeFigureOut">
              <a:rPr lang="en-US" smtClean="0"/>
              <a:t>11/15/2019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1003070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51238C-9C76-41D2-9B72-A8E8273D7FE5}" type="datetimeFigureOut">
              <a:rPr lang="en-US" smtClean="0"/>
              <a:t>11/15/2019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1131362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251238C-9C76-41D2-9B72-A8E8273D7FE5}" type="datetimeFigureOut">
              <a:rPr lang="en-US" smtClean="0"/>
              <a:t>11/15/2019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4087138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51238C-9C76-41D2-9B72-A8E8273D7FE5}" type="datetimeFigureOut">
              <a:rPr lang="en-US" smtClean="0"/>
              <a:t>11/15/2019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80952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251238C-9C76-41D2-9B72-A8E8273D7FE5}" type="datetimeFigureOut">
              <a:rPr lang="en-US" smtClean="0"/>
              <a:t>11/15/2019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40376367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251238C-9C76-41D2-9B72-A8E8273D7FE5}" type="datetimeFigureOut">
              <a:rPr lang="en-US" smtClean="0"/>
              <a:t>11/15/2019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2225233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251238C-9C76-41D2-9B72-A8E8273D7FE5}" type="datetimeFigureOut">
              <a:rPr lang="en-US" smtClean="0"/>
              <a:t>11/15/2019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3837844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51238C-9C76-41D2-9B72-A8E8273D7FE5}" type="datetimeFigureOut">
              <a:rPr lang="en-US" smtClean="0"/>
              <a:t>11/15/2019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3031849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51238C-9C76-41D2-9B72-A8E8273D7FE5}" type="datetimeFigureOut">
              <a:rPr lang="en-US" smtClean="0"/>
              <a:t>11/15/2019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30229434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51238C-9C76-41D2-9B72-A8E8273D7FE5}" type="datetimeFigureOut">
              <a:rPr lang="en-US" smtClean="0"/>
              <a:t>11/15/2019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8C5A99-AD6E-4A16-ADA2-7DD8AE590176}" type="slidenum">
              <a:rPr lang="en-US" smtClean="0"/>
              <a:t>‹#›</a:t>
            </a:fld>
            <a:endParaRPr lang="en-US"/>
          </a:p>
        </p:txBody>
      </p:sp>
    </p:spTree>
    <p:extLst>
      <p:ext uri="{BB962C8B-B14F-4D97-AF65-F5344CB8AC3E}">
        <p14:creationId xmlns:p14="http://schemas.microsoft.com/office/powerpoint/2010/main" val="3580568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51238C-9C76-41D2-9B72-A8E8273D7FE5}" type="datetimeFigureOut">
              <a:rPr lang="en-US" smtClean="0"/>
              <a:t>11/15/2019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8C5A99-AD6E-4A16-ADA2-7DD8AE590176}" type="slidenum">
              <a:rPr lang="en-US" smtClean="0"/>
              <a:t>‹#›</a:t>
            </a:fld>
            <a:endParaRPr lang="en-US"/>
          </a:p>
        </p:txBody>
      </p:sp>
    </p:spTree>
    <p:extLst>
      <p:ext uri="{BB962C8B-B14F-4D97-AF65-F5344CB8AC3E}">
        <p14:creationId xmlns:p14="http://schemas.microsoft.com/office/powerpoint/2010/main" val="198014571"/>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docs.microsoft.com/en-us/dotnet/csharp/" TargetMode="External"/><Relationship Id="rId2" Type="http://schemas.openxmlformats.org/officeDocument/2006/relationships/hyperlink" Target="https://docs.microsoft.com/en-us/dotnet/index"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541172" y="1561204"/>
            <a:ext cx="9144000" cy="2387600"/>
          </a:xfrm>
        </p:spPr>
        <p:txBody>
          <a:bodyPr>
            <a:normAutofit/>
          </a:bodyPr>
          <a:lstStyle/>
          <a:p>
            <a:r>
              <a:rPr lang="en-US" sz="9600" b="1" u="sng" dirty="0" smtClean="0">
                <a:solidFill>
                  <a:srgbClr val="00FF00"/>
                </a:solidFill>
                <a:latin typeface="Agency FB" panose="020B0503020202020204" pitchFamily="34" charset="0"/>
              </a:rPr>
              <a:t>Tic Tac Toe 3D</a:t>
            </a:r>
            <a:endParaRPr lang="en-US" sz="9600" b="1" u="sng" dirty="0">
              <a:solidFill>
                <a:srgbClr val="00FF00"/>
              </a:solidFill>
              <a:latin typeface="Agency FB" panose="020B0503020202020204" pitchFamily="34" charset="0"/>
            </a:endParaRPr>
          </a:p>
        </p:txBody>
      </p:sp>
      <p:sp>
        <p:nvSpPr>
          <p:cNvPr id="6" name="AutoShape 4" descr="background.gif"/>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12407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FF00"/>
                </a:solidFill>
              </a:rPr>
              <a:t>Conclusions</a:t>
            </a:r>
            <a:endParaRPr lang="en-US" dirty="0">
              <a:solidFill>
                <a:srgbClr val="00FF00"/>
              </a:solidFill>
            </a:endParaRPr>
          </a:p>
        </p:txBody>
      </p:sp>
      <p:sp>
        <p:nvSpPr>
          <p:cNvPr id="3" name="Content Placeholder 2"/>
          <p:cNvSpPr>
            <a:spLocks noGrp="1"/>
          </p:cNvSpPr>
          <p:nvPr>
            <p:ph idx="1"/>
          </p:nvPr>
        </p:nvSpPr>
        <p:spPr/>
        <p:txBody>
          <a:bodyPr/>
          <a:lstStyle/>
          <a:p>
            <a:r>
              <a:rPr lang="en-US" dirty="0" smtClean="0">
                <a:solidFill>
                  <a:srgbClr val="00FF00"/>
                </a:solidFill>
              </a:rPr>
              <a:t>We ported our GUI-1 over to C# from Java and then implemented the desired changes determined necessary from the beta testers.</a:t>
            </a:r>
            <a:endParaRPr lang="en-US" dirty="0">
              <a:solidFill>
                <a:srgbClr val="00FF00"/>
              </a:solidFill>
            </a:endParaRPr>
          </a:p>
        </p:txBody>
      </p:sp>
    </p:spTree>
    <p:extLst>
      <p:ext uri="{BB962C8B-B14F-4D97-AF65-F5344CB8AC3E}">
        <p14:creationId xmlns:p14="http://schemas.microsoft.com/office/powerpoint/2010/main" val="2017483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8909"/>
            <a:ext cx="10515600" cy="1325563"/>
          </a:xfrm>
        </p:spPr>
        <p:txBody>
          <a:bodyPr/>
          <a:lstStyle/>
          <a:p>
            <a:r>
              <a:rPr lang="en-US" dirty="0" err="1" smtClean="0">
                <a:solidFill>
                  <a:srgbClr val="00FF00"/>
                </a:solidFill>
              </a:rPr>
              <a:t>ncurses</a:t>
            </a:r>
            <a:r>
              <a:rPr lang="en-US" dirty="0" smtClean="0">
                <a:solidFill>
                  <a:srgbClr val="00FF00"/>
                </a:solidFill>
              </a:rPr>
              <a:t> to GUI1 Peer Evaluations</a:t>
            </a:r>
            <a:endParaRPr lang="en-US" dirty="0">
              <a:solidFill>
                <a:srgbClr val="00FF00"/>
              </a:solidFill>
            </a:endParaRPr>
          </a:p>
        </p:txBody>
      </p:sp>
      <p:pic>
        <p:nvPicPr>
          <p:cNvPr id="4" name="Picture 3"/>
          <p:cNvPicPr>
            <a:picLocks noChangeAspect="1"/>
          </p:cNvPicPr>
          <p:nvPr/>
        </p:nvPicPr>
        <p:blipFill>
          <a:blip r:embed="rId2"/>
          <a:stretch>
            <a:fillRect/>
          </a:stretch>
        </p:blipFill>
        <p:spPr>
          <a:xfrm>
            <a:off x="3043237" y="1094704"/>
            <a:ext cx="6124143" cy="5713319"/>
          </a:xfrm>
          <a:prstGeom prst="rect">
            <a:avLst/>
          </a:prstGeom>
        </p:spPr>
      </p:pic>
    </p:spTree>
    <p:extLst>
      <p:ext uri="{BB962C8B-B14F-4D97-AF65-F5344CB8AC3E}">
        <p14:creationId xmlns:p14="http://schemas.microsoft.com/office/powerpoint/2010/main" val="32506317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1545"/>
            <a:ext cx="10515600" cy="1325563"/>
          </a:xfrm>
        </p:spPr>
        <p:txBody>
          <a:bodyPr/>
          <a:lstStyle/>
          <a:p>
            <a:r>
              <a:rPr lang="en-US" dirty="0" smtClean="0">
                <a:solidFill>
                  <a:srgbClr val="00FF00"/>
                </a:solidFill>
              </a:rPr>
              <a:t>GUI1 to GUI2 Peer Evaluations</a:t>
            </a:r>
            <a:endParaRPr lang="en-US" dirty="0">
              <a:solidFill>
                <a:srgbClr val="00FF00"/>
              </a:solidFill>
            </a:endParaRPr>
          </a:p>
        </p:txBody>
      </p:sp>
      <p:pic>
        <p:nvPicPr>
          <p:cNvPr id="4" name="Picture 3"/>
          <p:cNvPicPr>
            <a:picLocks noChangeAspect="1"/>
          </p:cNvPicPr>
          <p:nvPr/>
        </p:nvPicPr>
        <p:blipFill>
          <a:blip r:embed="rId2"/>
          <a:stretch>
            <a:fillRect/>
          </a:stretch>
        </p:blipFill>
        <p:spPr>
          <a:xfrm>
            <a:off x="3009900" y="831559"/>
            <a:ext cx="6172200" cy="5838825"/>
          </a:xfrm>
          <a:prstGeom prst="rect">
            <a:avLst/>
          </a:prstGeom>
        </p:spPr>
      </p:pic>
    </p:spTree>
    <p:extLst>
      <p:ext uri="{BB962C8B-B14F-4D97-AF65-F5344CB8AC3E}">
        <p14:creationId xmlns:p14="http://schemas.microsoft.com/office/powerpoint/2010/main" val="18899649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FF00"/>
                </a:solidFill>
              </a:rPr>
              <a:t>Future </a:t>
            </a:r>
            <a:r>
              <a:rPr lang="en-US" b="1" dirty="0" smtClean="0">
                <a:solidFill>
                  <a:srgbClr val="00FF00"/>
                </a:solidFill>
              </a:rPr>
              <a:t>Improvements</a:t>
            </a:r>
            <a:endParaRPr lang="en-US" dirty="0">
              <a:solidFill>
                <a:srgbClr val="00FF00"/>
              </a:solidFill>
            </a:endParaRPr>
          </a:p>
        </p:txBody>
      </p:sp>
      <p:sp>
        <p:nvSpPr>
          <p:cNvPr id="3" name="Content Placeholder 2"/>
          <p:cNvSpPr>
            <a:spLocks noGrp="1"/>
          </p:cNvSpPr>
          <p:nvPr>
            <p:ph idx="1"/>
          </p:nvPr>
        </p:nvSpPr>
        <p:spPr/>
        <p:txBody>
          <a:bodyPr/>
          <a:lstStyle/>
          <a:p>
            <a:r>
              <a:rPr lang="en-US" dirty="0" smtClean="0">
                <a:solidFill>
                  <a:srgbClr val="00FF00"/>
                </a:solidFill>
              </a:rPr>
              <a:t>Port over as an </a:t>
            </a:r>
            <a:r>
              <a:rPr lang="en-US" dirty="0" err="1" smtClean="0">
                <a:solidFill>
                  <a:srgbClr val="00FF00"/>
                </a:solidFill>
              </a:rPr>
              <a:t>iOS</a:t>
            </a:r>
            <a:r>
              <a:rPr lang="en-US" dirty="0" smtClean="0">
                <a:solidFill>
                  <a:srgbClr val="00FF00"/>
                </a:solidFill>
              </a:rPr>
              <a:t> app, using C#/Swift framework</a:t>
            </a:r>
          </a:p>
          <a:p>
            <a:r>
              <a:rPr lang="en-US" dirty="0" smtClean="0">
                <a:solidFill>
                  <a:srgbClr val="00FF00"/>
                </a:solidFill>
              </a:rPr>
              <a:t>Implement game board as a 3D model</a:t>
            </a:r>
          </a:p>
          <a:p>
            <a:r>
              <a:rPr lang="en-US" dirty="0" smtClean="0">
                <a:solidFill>
                  <a:srgbClr val="00FF00"/>
                </a:solidFill>
              </a:rPr>
              <a:t>Formatting for resizable windows</a:t>
            </a:r>
          </a:p>
          <a:p>
            <a:r>
              <a:rPr lang="en-US" dirty="0" smtClean="0">
                <a:solidFill>
                  <a:srgbClr val="00FF00"/>
                </a:solidFill>
              </a:rPr>
              <a:t>Multiplayer gameplay</a:t>
            </a:r>
          </a:p>
        </p:txBody>
      </p:sp>
    </p:spTree>
    <p:extLst>
      <p:ext uri="{BB962C8B-B14F-4D97-AF65-F5344CB8AC3E}">
        <p14:creationId xmlns:p14="http://schemas.microsoft.com/office/powerpoint/2010/main" val="10582236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FF00"/>
                </a:solidFill>
              </a:rPr>
              <a:t>How to Run the Game</a:t>
            </a:r>
            <a:endParaRPr lang="en-US" dirty="0">
              <a:solidFill>
                <a:srgbClr val="00FF00"/>
              </a:solidFill>
            </a:endParaRPr>
          </a:p>
        </p:txBody>
      </p:sp>
      <p:sp>
        <p:nvSpPr>
          <p:cNvPr id="3" name="Content Placeholder 2"/>
          <p:cNvSpPr>
            <a:spLocks noGrp="1"/>
          </p:cNvSpPr>
          <p:nvPr>
            <p:ph idx="1"/>
          </p:nvPr>
        </p:nvSpPr>
        <p:spPr/>
        <p:txBody>
          <a:bodyPr/>
          <a:lstStyle/>
          <a:p>
            <a:r>
              <a:rPr lang="en-US" dirty="0" smtClean="0">
                <a:solidFill>
                  <a:srgbClr val="00FF00"/>
                </a:solidFill>
              </a:rPr>
              <a:t>Run the .exe/.jar file for the corresponding C# or java executable</a:t>
            </a:r>
            <a:endParaRPr lang="en-US" dirty="0">
              <a:solidFill>
                <a:srgbClr val="00FF00"/>
              </a:solidFill>
            </a:endParaRPr>
          </a:p>
        </p:txBody>
      </p:sp>
    </p:spTree>
    <p:extLst>
      <p:ext uri="{BB962C8B-B14F-4D97-AF65-F5344CB8AC3E}">
        <p14:creationId xmlns:p14="http://schemas.microsoft.com/office/powerpoint/2010/main" val="8524724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00FF00"/>
                </a:solidFill>
              </a:rPr>
              <a:t>References</a:t>
            </a:r>
            <a:endParaRPr lang="en-US" dirty="0">
              <a:solidFill>
                <a:srgbClr val="00FF00"/>
              </a:solidFill>
            </a:endParaRPr>
          </a:p>
        </p:txBody>
      </p:sp>
      <p:sp>
        <p:nvSpPr>
          <p:cNvPr id="3" name="Content Placeholder 2"/>
          <p:cNvSpPr>
            <a:spLocks noGrp="1"/>
          </p:cNvSpPr>
          <p:nvPr>
            <p:ph idx="1"/>
          </p:nvPr>
        </p:nvSpPr>
        <p:spPr/>
        <p:txBody>
          <a:bodyPr/>
          <a:lstStyle/>
          <a:p>
            <a:pPr fontAlgn="base"/>
            <a:r>
              <a:rPr lang="en-US" dirty="0" smtClean="0">
                <a:solidFill>
                  <a:srgbClr val="00FF00"/>
                </a:solidFill>
              </a:rPr>
              <a:t>Microsoft </a:t>
            </a:r>
            <a:r>
              <a:rPr lang="en-US" dirty="0">
                <a:solidFill>
                  <a:srgbClr val="00FF00"/>
                </a:solidFill>
              </a:rPr>
              <a:t>.NET Documentation</a:t>
            </a:r>
          </a:p>
          <a:p>
            <a:pPr lvl="1" fontAlgn="base"/>
            <a:r>
              <a:rPr lang="en-US" u="sng" dirty="0">
                <a:solidFill>
                  <a:srgbClr val="00FF00"/>
                </a:solidFill>
                <a:hlinkClick r:id="rId2"/>
              </a:rPr>
              <a:t>https://docs.microsoft.com/en-us/dotnet/index</a:t>
            </a:r>
            <a:endParaRPr lang="en-US" dirty="0">
              <a:solidFill>
                <a:srgbClr val="00FF00"/>
              </a:solidFill>
            </a:endParaRPr>
          </a:p>
          <a:p>
            <a:pPr fontAlgn="base"/>
            <a:r>
              <a:rPr lang="en-US" dirty="0">
                <a:solidFill>
                  <a:srgbClr val="00FF00"/>
                </a:solidFill>
              </a:rPr>
              <a:t>Microsoft C# Guide</a:t>
            </a:r>
          </a:p>
          <a:p>
            <a:pPr lvl="1" fontAlgn="base"/>
            <a:r>
              <a:rPr lang="en-US" u="sng" dirty="0">
                <a:solidFill>
                  <a:srgbClr val="00FF00"/>
                </a:solidFill>
                <a:hlinkClick r:id="rId3"/>
              </a:rPr>
              <a:t>https://docs.microsoft.com/en-us/dotnet/csharp/</a:t>
            </a:r>
            <a:endParaRPr lang="en-US" dirty="0">
              <a:solidFill>
                <a:srgbClr val="00FF00"/>
              </a:solidFill>
            </a:endParaRPr>
          </a:p>
          <a:p>
            <a:endParaRPr lang="en-US" dirty="0">
              <a:solidFill>
                <a:srgbClr val="00FF00"/>
              </a:solidFill>
            </a:endParaRPr>
          </a:p>
        </p:txBody>
      </p:sp>
    </p:spTree>
    <p:extLst>
      <p:ext uri="{BB962C8B-B14F-4D97-AF65-F5344CB8AC3E}">
        <p14:creationId xmlns:p14="http://schemas.microsoft.com/office/powerpoint/2010/main" val="13679672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742785" y="2265487"/>
            <a:ext cx="10515600" cy="1325563"/>
          </a:xfrm>
        </p:spPr>
        <p:txBody>
          <a:bodyPr>
            <a:noAutofit/>
          </a:bodyPr>
          <a:lstStyle/>
          <a:p>
            <a:pPr algn="ctr"/>
            <a:r>
              <a:rPr lang="en-US" sz="11500" b="1" u="sng" dirty="0" smtClean="0">
                <a:solidFill>
                  <a:srgbClr val="00FF00"/>
                </a:solidFill>
              </a:rPr>
              <a:t>Questions?</a:t>
            </a:r>
            <a:endParaRPr lang="en-US" sz="11500" b="1" u="sng" dirty="0">
              <a:solidFill>
                <a:srgbClr val="00FF00"/>
              </a:solidFill>
            </a:endParaRPr>
          </a:p>
        </p:txBody>
      </p:sp>
    </p:spTree>
    <p:extLst>
      <p:ext uri="{BB962C8B-B14F-4D97-AF65-F5344CB8AC3E}">
        <p14:creationId xmlns:p14="http://schemas.microsoft.com/office/powerpoint/2010/main" val="21719143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rgbClr val="00FF00"/>
                </a:solidFill>
              </a:rPr>
              <a:t>Team </a:t>
            </a:r>
            <a:r>
              <a:rPr lang="en-US" b="1" dirty="0" smtClean="0">
                <a:solidFill>
                  <a:srgbClr val="00FF00"/>
                </a:solidFill>
              </a:rPr>
              <a:t>Information</a:t>
            </a:r>
            <a:endParaRPr lang="en-US" dirty="0">
              <a:solidFill>
                <a:srgbClr val="00FF00"/>
              </a:solidFill>
            </a:endParaRPr>
          </a:p>
        </p:txBody>
      </p:sp>
      <p:sp>
        <p:nvSpPr>
          <p:cNvPr id="3" name="Content Placeholder 2"/>
          <p:cNvSpPr>
            <a:spLocks noGrp="1"/>
          </p:cNvSpPr>
          <p:nvPr>
            <p:ph idx="1"/>
          </p:nvPr>
        </p:nvSpPr>
        <p:spPr/>
        <p:txBody>
          <a:bodyPr/>
          <a:lstStyle/>
          <a:p>
            <a:pPr marL="0" indent="0">
              <a:buNone/>
            </a:pPr>
            <a:r>
              <a:rPr lang="en-US" dirty="0">
                <a:solidFill>
                  <a:srgbClr val="00FF00"/>
                </a:solidFill>
              </a:rPr>
              <a:t>Team Name: 76</a:t>
            </a:r>
          </a:p>
          <a:p>
            <a:pPr marL="0" indent="0">
              <a:buNone/>
            </a:pPr>
            <a:endParaRPr lang="en-US" dirty="0" smtClean="0">
              <a:solidFill>
                <a:srgbClr val="00FF00"/>
              </a:solidFill>
            </a:endParaRPr>
          </a:p>
          <a:p>
            <a:pPr marL="0" indent="0">
              <a:buNone/>
            </a:pPr>
            <a:r>
              <a:rPr lang="en-US" dirty="0" smtClean="0">
                <a:solidFill>
                  <a:srgbClr val="00FF00"/>
                </a:solidFill>
              </a:rPr>
              <a:t>Members:</a:t>
            </a:r>
          </a:p>
          <a:p>
            <a:r>
              <a:rPr lang="en-US" dirty="0" smtClean="0">
                <a:solidFill>
                  <a:srgbClr val="00FF00"/>
                </a:solidFill>
              </a:rPr>
              <a:t>Grant </a:t>
            </a:r>
            <a:r>
              <a:rPr lang="en-US" dirty="0" err="1">
                <a:solidFill>
                  <a:srgbClr val="00FF00"/>
                </a:solidFill>
              </a:rPr>
              <a:t>Hruzek</a:t>
            </a:r>
            <a:r>
              <a:rPr lang="en-US" dirty="0">
                <a:solidFill>
                  <a:srgbClr val="00FF00"/>
                </a:solidFill>
              </a:rPr>
              <a:t> ( Team Lead</a:t>
            </a:r>
            <a:r>
              <a:rPr lang="en-US" dirty="0" smtClean="0">
                <a:solidFill>
                  <a:srgbClr val="00FF00"/>
                </a:solidFill>
              </a:rPr>
              <a:t>)</a:t>
            </a:r>
          </a:p>
          <a:p>
            <a:r>
              <a:rPr lang="en-US" dirty="0" smtClean="0">
                <a:solidFill>
                  <a:srgbClr val="00FF00"/>
                </a:solidFill>
              </a:rPr>
              <a:t>Ethan Wright</a:t>
            </a:r>
          </a:p>
          <a:p>
            <a:r>
              <a:rPr lang="en-US" dirty="0" smtClean="0">
                <a:solidFill>
                  <a:srgbClr val="00FF00"/>
                </a:solidFill>
              </a:rPr>
              <a:t>Chris Padilla</a:t>
            </a:r>
          </a:p>
          <a:p>
            <a:r>
              <a:rPr lang="en-US" dirty="0">
                <a:solidFill>
                  <a:srgbClr val="00FF00"/>
                </a:solidFill>
              </a:rPr>
              <a:t>Taylor </a:t>
            </a:r>
            <a:r>
              <a:rPr lang="en-US" dirty="0" err="1">
                <a:solidFill>
                  <a:srgbClr val="00FF00"/>
                </a:solidFill>
              </a:rPr>
              <a:t>Incorvia</a:t>
            </a:r>
            <a:endParaRPr lang="en-US" dirty="0" smtClean="0">
              <a:solidFill>
                <a:srgbClr val="00FF00"/>
              </a:solidFill>
            </a:endParaRPr>
          </a:p>
        </p:txBody>
      </p:sp>
    </p:spTree>
    <p:extLst>
      <p:ext uri="{BB962C8B-B14F-4D97-AF65-F5344CB8AC3E}">
        <p14:creationId xmlns:p14="http://schemas.microsoft.com/office/powerpoint/2010/main" val="20124115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solidFill>
                  <a:srgbClr val="00FF00"/>
                </a:solidFill>
              </a:rPr>
              <a:t>Problem Statement and </a:t>
            </a:r>
            <a:r>
              <a:rPr lang="en-US" b="1" dirty="0" smtClean="0">
                <a:solidFill>
                  <a:srgbClr val="00FF00"/>
                </a:solidFill>
              </a:rPr>
              <a:t>Significance</a:t>
            </a:r>
            <a:endParaRPr lang="en-US" dirty="0">
              <a:solidFill>
                <a:srgbClr val="00FF00"/>
              </a:solidFill>
            </a:endParaRPr>
          </a:p>
        </p:txBody>
      </p:sp>
      <p:sp>
        <p:nvSpPr>
          <p:cNvPr id="3" name="Content Placeholder 2"/>
          <p:cNvSpPr>
            <a:spLocks noGrp="1"/>
          </p:cNvSpPr>
          <p:nvPr>
            <p:ph idx="1"/>
          </p:nvPr>
        </p:nvSpPr>
        <p:spPr/>
        <p:txBody>
          <a:bodyPr/>
          <a:lstStyle/>
          <a:p>
            <a:r>
              <a:rPr lang="en-US" dirty="0" smtClean="0">
                <a:solidFill>
                  <a:srgbClr val="00FF00"/>
                </a:solidFill>
              </a:rPr>
              <a:t>The </a:t>
            </a:r>
            <a:r>
              <a:rPr lang="en-US" dirty="0">
                <a:solidFill>
                  <a:srgbClr val="00FF00"/>
                </a:solidFill>
              </a:rPr>
              <a:t>purpose of this project </a:t>
            </a:r>
            <a:r>
              <a:rPr lang="en-US" dirty="0" smtClean="0">
                <a:solidFill>
                  <a:srgbClr val="00FF00"/>
                </a:solidFill>
              </a:rPr>
              <a:t>was to develop </a:t>
            </a:r>
            <a:r>
              <a:rPr lang="en-US" dirty="0">
                <a:solidFill>
                  <a:srgbClr val="00FF00"/>
                </a:solidFill>
              </a:rPr>
              <a:t>and further improve on our version of a 3-dimensional 4x4x4 game of tic-tac-toe and thoroughly test its functionality as an </a:t>
            </a:r>
            <a:r>
              <a:rPr lang="en-US" dirty="0" smtClean="0">
                <a:solidFill>
                  <a:srgbClr val="00FF00"/>
                </a:solidFill>
              </a:rPr>
              <a:t>application making the necessary improvements provided by our peers. </a:t>
            </a:r>
            <a:endParaRPr lang="en-US" dirty="0">
              <a:solidFill>
                <a:srgbClr val="00FF00"/>
              </a:solidFill>
            </a:endParaRPr>
          </a:p>
        </p:txBody>
      </p:sp>
    </p:spTree>
    <p:extLst>
      <p:ext uri="{BB962C8B-B14F-4D97-AF65-F5344CB8AC3E}">
        <p14:creationId xmlns:p14="http://schemas.microsoft.com/office/powerpoint/2010/main" val="8989800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FF00"/>
                </a:solidFill>
              </a:rPr>
              <a:t>Restrictions and </a:t>
            </a:r>
            <a:r>
              <a:rPr lang="en-US" b="1" dirty="0" smtClean="0">
                <a:solidFill>
                  <a:srgbClr val="00FF00"/>
                </a:solidFill>
              </a:rPr>
              <a:t>Limitations</a:t>
            </a:r>
            <a:endParaRPr lang="en-US" dirty="0">
              <a:solidFill>
                <a:srgbClr val="00FF00"/>
              </a:solidFill>
            </a:endParaRPr>
          </a:p>
        </p:txBody>
      </p:sp>
      <p:sp>
        <p:nvSpPr>
          <p:cNvPr id="3" name="Content Placeholder 2"/>
          <p:cNvSpPr>
            <a:spLocks noGrp="1"/>
          </p:cNvSpPr>
          <p:nvPr>
            <p:ph idx="1"/>
          </p:nvPr>
        </p:nvSpPr>
        <p:spPr/>
        <p:txBody>
          <a:bodyPr/>
          <a:lstStyle/>
          <a:p>
            <a:r>
              <a:rPr lang="en-US" dirty="0">
                <a:solidFill>
                  <a:srgbClr val="00FF00"/>
                </a:solidFill>
              </a:rPr>
              <a:t>Memory </a:t>
            </a:r>
            <a:r>
              <a:rPr lang="en-US" dirty="0" smtClean="0">
                <a:solidFill>
                  <a:srgbClr val="00FF00"/>
                </a:solidFill>
              </a:rPr>
              <a:t>issues</a:t>
            </a:r>
          </a:p>
          <a:p>
            <a:r>
              <a:rPr lang="en-US" dirty="0" smtClean="0">
                <a:solidFill>
                  <a:srgbClr val="00FF00"/>
                </a:solidFill>
              </a:rPr>
              <a:t>Suboptimal AI</a:t>
            </a:r>
          </a:p>
          <a:p>
            <a:r>
              <a:rPr lang="en-US" dirty="0" smtClean="0">
                <a:solidFill>
                  <a:srgbClr val="00FF00"/>
                </a:solidFill>
              </a:rPr>
              <a:t>Windows </a:t>
            </a:r>
            <a:r>
              <a:rPr lang="en-US" dirty="0">
                <a:solidFill>
                  <a:srgbClr val="00FF00"/>
                </a:solidFill>
              </a:rPr>
              <a:t>F</a:t>
            </a:r>
            <a:r>
              <a:rPr lang="en-US" dirty="0" smtClean="0">
                <a:solidFill>
                  <a:srgbClr val="00FF00"/>
                </a:solidFill>
              </a:rPr>
              <a:t>orm Limitations</a:t>
            </a:r>
            <a:endParaRPr lang="en-US" dirty="0">
              <a:solidFill>
                <a:srgbClr val="00FF00"/>
              </a:solidFill>
            </a:endParaRPr>
          </a:p>
        </p:txBody>
      </p:sp>
    </p:spTree>
    <p:extLst>
      <p:ext uri="{BB962C8B-B14F-4D97-AF65-F5344CB8AC3E}">
        <p14:creationId xmlns:p14="http://schemas.microsoft.com/office/powerpoint/2010/main" val="19706566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FF00"/>
                </a:solidFill>
              </a:rPr>
              <a:t>Overall Development </a:t>
            </a:r>
            <a:r>
              <a:rPr lang="en-US" b="1" dirty="0" smtClean="0">
                <a:solidFill>
                  <a:srgbClr val="00FF00"/>
                </a:solidFill>
              </a:rPr>
              <a:t>Approach</a:t>
            </a:r>
            <a:endParaRPr lang="en-US" dirty="0">
              <a:solidFill>
                <a:srgbClr val="00FF00"/>
              </a:solidFill>
            </a:endParaRPr>
          </a:p>
        </p:txBody>
      </p:sp>
      <p:sp>
        <p:nvSpPr>
          <p:cNvPr id="3" name="Content Placeholder 2"/>
          <p:cNvSpPr>
            <a:spLocks noGrp="1"/>
          </p:cNvSpPr>
          <p:nvPr>
            <p:ph idx="1"/>
          </p:nvPr>
        </p:nvSpPr>
        <p:spPr/>
        <p:txBody>
          <a:bodyPr>
            <a:normAutofit fontScale="92500"/>
          </a:bodyPr>
          <a:lstStyle/>
          <a:p>
            <a:r>
              <a:rPr lang="en-US" dirty="0" smtClean="0">
                <a:solidFill>
                  <a:srgbClr val="00FF00"/>
                </a:solidFill>
              </a:rPr>
              <a:t>Completed in several Agile sprints with several meetings per week</a:t>
            </a:r>
          </a:p>
          <a:p>
            <a:r>
              <a:rPr lang="en-US" dirty="0" smtClean="0">
                <a:solidFill>
                  <a:srgbClr val="00FF00"/>
                </a:solidFill>
              </a:rPr>
              <a:t>Divide and Conquer – Divided up the functionality and each worked on our respective parts.</a:t>
            </a:r>
          </a:p>
          <a:p>
            <a:r>
              <a:rPr lang="en-US" dirty="0" smtClean="0">
                <a:solidFill>
                  <a:srgbClr val="00FF00"/>
                </a:solidFill>
              </a:rPr>
              <a:t>Designed the back-end code base to be highly portable and streamlined, allowing us to port the Java backend to C# in a matter of minutes.</a:t>
            </a:r>
          </a:p>
          <a:p>
            <a:r>
              <a:rPr lang="en-US" dirty="0" smtClean="0">
                <a:solidFill>
                  <a:srgbClr val="00FF00"/>
                </a:solidFill>
              </a:rPr>
              <a:t>Entire AI functionality is one method call, made it easy to integrate with the new C# GUI</a:t>
            </a:r>
          </a:p>
          <a:p>
            <a:r>
              <a:rPr lang="en-US" dirty="0" smtClean="0">
                <a:solidFill>
                  <a:srgbClr val="00FF00"/>
                </a:solidFill>
              </a:rPr>
              <a:t>Windows Forms abstracted the code for the GUI elements so the developers could focus more on the overall design and game flow rather than technical details (this can also have its downsides).</a:t>
            </a:r>
            <a:endParaRPr lang="en-US" dirty="0">
              <a:solidFill>
                <a:srgbClr val="00FF00"/>
              </a:solidFill>
            </a:endParaRPr>
          </a:p>
        </p:txBody>
      </p:sp>
    </p:spTree>
    <p:extLst>
      <p:ext uri="{BB962C8B-B14F-4D97-AF65-F5344CB8AC3E}">
        <p14:creationId xmlns:p14="http://schemas.microsoft.com/office/powerpoint/2010/main" val="26238057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00FF00"/>
                </a:solidFill>
              </a:rPr>
              <a:t>Results, Analysis, Design Changes, Difficulties and Solutions</a:t>
            </a:r>
            <a:endParaRPr lang="en-US" dirty="0">
              <a:solidFill>
                <a:srgbClr val="00FF00"/>
              </a:solidFill>
            </a:endParaRPr>
          </a:p>
        </p:txBody>
      </p:sp>
      <p:sp>
        <p:nvSpPr>
          <p:cNvPr id="3" name="Content Placeholder 2"/>
          <p:cNvSpPr>
            <a:spLocks noGrp="1"/>
          </p:cNvSpPr>
          <p:nvPr>
            <p:ph idx="1"/>
          </p:nvPr>
        </p:nvSpPr>
        <p:spPr/>
        <p:txBody>
          <a:bodyPr>
            <a:normAutofit fontScale="70000" lnSpcReduction="20000"/>
          </a:bodyPr>
          <a:lstStyle/>
          <a:p>
            <a:r>
              <a:rPr lang="en-US" u="sng" dirty="0">
                <a:solidFill>
                  <a:srgbClr val="00FF00"/>
                </a:solidFill>
              </a:rPr>
              <a:t>Results</a:t>
            </a:r>
            <a:endParaRPr lang="en-US" b="0" dirty="0" smtClean="0">
              <a:solidFill>
                <a:srgbClr val="00FF00"/>
              </a:solidFill>
              <a:effectLst/>
            </a:endParaRPr>
          </a:p>
          <a:p>
            <a:pPr lvl="1"/>
            <a:r>
              <a:rPr lang="en-US" dirty="0" smtClean="0">
                <a:solidFill>
                  <a:srgbClr val="00FF00"/>
                </a:solidFill>
              </a:rPr>
              <a:t>Fully </a:t>
            </a:r>
            <a:r>
              <a:rPr lang="en-US" dirty="0">
                <a:solidFill>
                  <a:srgbClr val="00FF00"/>
                </a:solidFill>
              </a:rPr>
              <a:t>working 3D </a:t>
            </a:r>
            <a:r>
              <a:rPr lang="en-US" dirty="0" smtClean="0">
                <a:solidFill>
                  <a:srgbClr val="00FF00"/>
                </a:solidFill>
              </a:rPr>
              <a:t>Tic-Tac-Toe </a:t>
            </a:r>
            <a:r>
              <a:rPr lang="en-US" dirty="0">
                <a:solidFill>
                  <a:srgbClr val="00FF00"/>
                </a:solidFill>
              </a:rPr>
              <a:t>game, </a:t>
            </a:r>
            <a:r>
              <a:rPr lang="en-US" dirty="0" smtClean="0">
                <a:solidFill>
                  <a:srgbClr val="00FF00"/>
                </a:solidFill>
              </a:rPr>
              <a:t>delivered in an </a:t>
            </a:r>
            <a:r>
              <a:rPr lang="en-US" dirty="0">
                <a:solidFill>
                  <a:srgbClr val="00FF00"/>
                </a:solidFill>
              </a:rPr>
              <a:t>easy to </a:t>
            </a:r>
            <a:r>
              <a:rPr lang="en-US" dirty="0" smtClean="0">
                <a:solidFill>
                  <a:srgbClr val="00FF00"/>
                </a:solidFill>
              </a:rPr>
              <a:t>use and </a:t>
            </a:r>
            <a:r>
              <a:rPr lang="en-US" dirty="0">
                <a:solidFill>
                  <a:srgbClr val="00FF00"/>
                </a:solidFill>
              </a:rPr>
              <a:t>visually pleasing GUI environment, with the improvements </a:t>
            </a:r>
            <a:r>
              <a:rPr lang="en-US" dirty="0" smtClean="0">
                <a:solidFill>
                  <a:srgbClr val="00FF00"/>
                </a:solidFill>
              </a:rPr>
              <a:t>integrated as suggested </a:t>
            </a:r>
            <a:r>
              <a:rPr lang="en-US" dirty="0">
                <a:solidFill>
                  <a:srgbClr val="00FF00"/>
                </a:solidFill>
              </a:rPr>
              <a:t>by our users.</a:t>
            </a:r>
            <a:endParaRPr lang="en-US" b="0" dirty="0" smtClean="0">
              <a:solidFill>
                <a:srgbClr val="00FF00"/>
              </a:solidFill>
              <a:effectLst/>
            </a:endParaRPr>
          </a:p>
          <a:p>
            <a:r>
              <a:rPr lang="en-US" u="sng" dirty="0" smtClean="0">
                <a:solidFill>
                  <a:srgbClr val="00FF00"/>
                </a:solidFill>
              </a:rPr>
              <a:t>Analysis</a:t>
            </a:r>
            <a:endParaRPr lang="en-US" b="0" dirty="0" smtClean="0">
              <a:solidFill>
                <a:srgbClr val="00FF00"/>
              </a:solidFill>
              <a:effectLst/>
            </a:endParaRPr>
          </a:p>
          <a:p>
            <a:pPr lvl="1"/>
            <a:r>
              <a:rPr lang="en-US" dirty="0">
                <a:solidFill>
                  <a:srgbClr val="00FF00"/>
                </a:solidFill>
              </a:rPr>
              <a:t>We had a group of diverse non Computer Science students analyze the initial JavaFX implementation. </a:t>
            </a:r>
            <a:r>
              <a:rPr lang="en-US" dirty="0" smtClean="0">
                <a:solidFill>
                  <a:srgbClr val="00FF00"/>
                </a:solidFill>
              </a:rPr>
              <a:t>We used their feedback to improve our C# iteration.</a:t>
            </a:r>
            <a:endParaRPr lang="en-US" b="0" dirty="0" smtClean="0">
              <a:solidFill>
                <a:srgbClr val="00FF00"/>
              </a:solidFill>
              <a:effectLst/>
            </a:endParaRPr>
          </a:p>
          <a:p>
            <a:r>
              <a:rPr lang="en-US" u="sng" dirty="0">
                <a:solidFill>
                  <a:srgbClr val="00FF00"/>
                </a:solidFill>
              </a:rPr>
              <a:t>Design Changes </a:t>
            </a:r>
            <a:endParaRPr lang="en-US" b="0" dirty="0" smtClean="0">
              <a:solidFill>
                <a:srgbClr val="00FF00"/>
              </a:solidFill>
              <a:effectLst/>
            </a:endParaRPr>
          </a:p>
          <a:p>
            <a:pPr lvl="1"/>
            <a:r>
              <a:rPr lang="en-US" dirty="0" smtClean="0">
                <a:solidFill>
                  <a:srgbClr val="00FF00"/>
                </a:solidFill>
              </a:rPr>
              <a:t>The game flow and GUI elements were slightly altered to improve navigability and visibility. </a:t>
            </a:r>
          </a:p>
          <a:p>
            <a:pPr marL="457200" lvl="1" indent="0">
              <a:buNone/>
            </a:pPr>
            <a:r>
              <a:rPr lang="en-US" dirty="0" smtClean="0">
                <a:solidFill>
                  <a:srgbClr val="00FF00"/>
                </a:solidFill>
              </a:rPr>
              <a:t>(I.E. entering </a:t>
            </a:r>
            <a:r>
              <a:rPr lang="en-US" dirty="0">
                <a:solidFill>
                  <a:srgbClr val="00FF00"/>
                </a:solidFill>
              </a:rPr>
              <a:t>u</a:t>
            </a:r>
            <a:r>
              <a:rPr lang="en-US" dirty="0" smtClean="0">
                <a:solidFill>
                  <a:srgbClr val="00FF00"/>
                </a:solidFill>
              </a:rPr>
              <a:t>ser initials, and improving player/AI piece visibility)</a:t>
            </a:r>
            <a:endParaRPr lang="en-US" u="sng" dirty="0" smtClean="0">
              <a:solidFill>
                <a:srgbClr val="00FF00"/>
              </a:solidFill>
            </a:endParaRPr>
          </a:p>
          <a:p>
            <a:r>
              <a:rPr lang="en-US" u="sng" dirty="0" smtClean="0">
                <a:solidFill>
                  <a:srgbClr val="00FF00"/>
                </a:solidFill>
              </a:rPr>
              <a:t>Difficulties</a:t>
            </a:r>
          </a:p>
          <a:p>
            <a:pPr lvl="1"/>
            <a:r>
              <a:rPr lang="en-US" b="0" dirty="0" smtClean="0">
                <a:solidFill>
                  <a:srgbClr val="00FF00"/>
                </a:solidFill>
                <a:effectLst/>
              </a:rPr>
              <a:t>Lack of CSS and transparency </a:t>
            </a:r>
            <a:r>
              <a:rPr lang="en-US" dirty="0" smtClean="0">
                <a:solidFill>
                  <a:srgbClr val="00FF00"/>
                </a:solidFill>
              </a:rPr>
              <a:t>s</a:t>
            </a:r>
            <a:r>
              <a:rPr lang="en-US" b="0" dirty="0" smtClean="0">
                <a:solidFill>
                  <a:srgbClr val="00FF00"/>
                </a:solidFill>
                <a:effectLst/>
              </a:rPr>
              <a:t>upport</a:t>
            </a:r>
          </a:p>
          <a:p>
            <a:pPr lvl="1"/>
            <a:r>
              <a:rPr lang="en-US" b="0" dirty="0" smtClean="0">
                <a:solidFill>
                  <a:srgbClr val="00FF00"/>
                </a:solidFill>
                <a:effectLst/>
              </a:rPr>
              <a:t>Implementing smooth </a:t>
            </a:r>
            <a:r>
              <a:rPr lang="en-US" dirty="0">
                <a:solidFill>
                  <a:srgbClr val="00FF00"/>
                </a:solidFill>
              </a:rPr>
              <a:t>t</a:t>
            </a:r>
            <a:r>
              <a:rPr lang="en-US" b="0" dirty="0" smtClean="0">
                <a:solidFill>
                  <a:srgbClr val="00FF00"/>
                </a:solidFill>
                <a:effectLst/>
              </a:rPr>
              <a:t>ransitions</a:t>
            </a:r>
          </a:p>
          <a:p>
            <a:r>
              <a:rPr lang="en-US" b="0" u="sng" dirty="0" smtClean="0">
                <a:solidFill>
                  <a:srgbClr val="00FF00"/>
                </a:solidFill>
                <a:effectLst/>
              </a:rPr>
              <a:t>Solutions</a:t>
            </a:r>
            <a:endParaRPr lang="en-US" b="0" dirty="0" smtClean="0">
              <a:solidFill>
                <a:srgbClr val="00FF00"/>
              </a:solidFill>
              <a:effectLst/>
            </a:endParaRPr>
          </a:p>
          <a:p>
            <a:pPr lvl="1"/>
            <a:r>
              <a:rPr lang="en-US" dirty="0" smtClean="0">
                <a:solidFill>
                  <a:srgbClr val="00FF00"/>
                </a:solidFill>
              </a:rPr>
              <a:t>Divided the tasks and conquered them separately, while making conscious design compromises </a:t>
            </a:r>
          </a:p>
          <a:p>
            <a:pPr marL="457200" lvl="1" indent="0">
              <a:buNone/>
            </a:pPr>
            <a:r>
              <a:rPr lang="en-US" dirty="0" smtClean="0">
                <a:solidFill>
                  <a:srgbClr val="00FF00"/>
                </a:solidFill>
              </a:rPr>
              <a:t>(sacrificing a design with better visual aesthetic (GUI-1) for a design that had better visibility (GUI-2))</a:t>
            </a:r>
            <a:br>
              <a:rPr lang="en-US" dirty="0" smtClean="0">
                <a:solidFill>
                  <a:srgbClr val="00FF00"/>
                </a:solidFill>
              </a:rPr>
            </a:br>
            <a:endParaRPr lang="en-US" dirty="0" smtClean="0">
              <a:solidFill>
                <a:srgbClr val="00FF00"/>
              </a:solidFill>
            </a:endParaRPr>
          </a:p>
          <a:p>
            <a:pPr lvl="1"/>
            <a:endParaRPr lang="en-US" dirty="0">
              <a:solidFill>
                <a:srgbClr val="00FF00"/>
              </a:solidFill>
            </a:endParaRPr>
          </a:p>
        </p:txBody>
      </p:sp>
    </p:spTree>
    <p:extLst>
      <p:ext uri="{BB962C8B-B14F-4D97-AF65-F5344CB8AC3E}">
        <p14:creationId xmlns:p14="http://schemas.microsoft.com/office/powerpoint/2010/main" val="2437483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0878" y="70927"/>
            <a:ext cx="10515600" cy="1325563"/>
          </a:xfrm>
        </p:spPr>
        <p:txBody>
          <a:bodyPr/>
          <a:lstStyle/>
          <a:p>
            <a:pPr algn="ctr"/>
            <a:r>
              <a:rPr lang="en-US" dirty="0" smtClean="0">
                <a:solidFill>
                  <a:srgbClr val="00FF00"/>
                </a:solidFill>
              </a:rPr>
              <a:t>Burn </a:t>
            </a:r>
            <a:r>
              <a:rPr lang="en-US" dirty="0">
                <a:solidFill>
                  <a:srgbClr val="00FF00"/>
                </a:solidFill>
              </a:rPr>
              <a:t>D</a:t>
            </a:r>
            <a:r>
              <a:rPr lang="en-US" dirty="0" smtClean="0">
                <a:solidFill>
                  <a:srgbClr val="00FF00"/>
                </a:solidFill>
              </a:rPr>
              <a:t>own Graph of GUI1</a:t>
            </a:r>
            <a:endParaRPr lang="en-US" dirty="0">
              <a:solidFill>
                <a:srgbClr val="00FF00"/>
              </a:solidFill>
            </a:endParaRPr>
          </a:p>
        </p:txBody>
      </p:sp>
      <p:pic>
        <p:nvPicPr>
          <p:cNvPr id="2050" name="Picture 2" descr="https://lh6.googleusercontent.com/bC_xedWxTOzQmicDD0n7GNYztdpioMbv5NZlY6GpJsB4rye6TFNtoppgwYE3PTUI9i4L-VImmpg3je5hBuE6JOiaZchfEEY6TQLp0mYEtrBLFcPTCjT-_Nyog1hP60nOXLyYIpG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255402"/>
            <a:ext cx="7182652" cy="431649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7182653" y="1255402"/>
            <a:ext cx="4762856" cy="3207638"/>
          </a:xfrm>
          <a:prstGeom prst="rect">
            <a:avLst/>
          </a:prstGeom>
        </p:spPr>
      </p:pic>
    </p:spTree>
    <p:extLst>
      <p:ext uri="{BB962C8B-B14F-4D97-AF65-F5344CB8AC3E}">
        <p14:creationId xmlns:p14="http://schemas.microsoft.com/office/powerpoint/2010/main" val="1004435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2053" y="158391"/>
            <a:ext cx="10515600" cy="1325563"/>
          </a:xfrm>
        </p:spPr>
        <p:txBody>
          <a:bodyPr/>
          <a:lstStyle/>
          <a:p>
            <a:pPr algn="ctr"/>
            <a:r>
              <a:rPr lang="en-US" dirty="0">
                <a:solidFill>
                  <a:srgbClr val="00FF00"/>
                </a:solidFill>
              </a:rPr>
              <a:t>Burn Down Graph of </a:t>
            </a:r>
            <a:r>
              <a:rPr lang="en-US" dirty="0" smtClean="0">
                <a:solidFill>
                  <a:srgbClr val="00FF00"/>
                </a:solidFill>
              </a:rPr>
              <a:t>GUI2</a:t>
            </a:r>
            <a:endParaRPr lang="en-US" dirty="0"/>
          </a:p>
        </p:txBody>
      </p:sp>
      <p:pic>
        <p:nvPicPr>
          <p:cNvPr id="3074" name="Picture 2" descr="https://lh4.googleusercontent.com/P5WInyepzkSAe_2MpXDxB7aLaZJ-yVtleqcKk-JcBN547-IBS-monIyYPlnKHca7OLaQY7xYrPZIGcX6cY4uaC7ODxPgOBI22vTcCqOLJhJ9uCOrPuqlcLMpBDee99jnqXiFxb_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83628"/>
            <a:ext cx="7057297" cy="424024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7057297" y="1383628"/>
            <a:ext cx="5194841" cy="3169180"/>
          </a:xfrm>
          <a:prstGeom prst="rect">
            <a:avLst/>
          </a:prstGeom>
        </p:spPr>
      </p:pic>
    </p:spTree>
    <p:extLst>
      <p:ext uri="{BB962C8B-B14F-4D97-AF65-F5344CB8AC3E}">
        <p14:creationId xmlns:p14="http://schemas.microsoft.com/office/powerpoint/2010/main" val="16118203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53807"/>
            <a:ext cx="10515600" cy="1325563"/>
          </a:xfrm>
        </p:spPr>
        <p:txBody>
          <a:bodyPr/>
          <a:lstStyle/>
          <a:p>
            <a:pPr algn="ctr"/>
            <a:r>
              <a:rPr lang="en-US" dirty="0" smtClean="0">
                <a:solidFill>
                  <a:srgbClr val="00FF00"/>
                </a:solidFill>
              </a:rPr>
              <a:t>Burn Down Graph for Full Project</a:t>
            </a:r>
            <a:endParaRPr lang="en-US" dirty="0">
              <a:solidFill>
                <a:srgbClr val="00FF00"/>
              </a:solidFill>
            </a:endParaRPr>
          </a:p>
        </p:txBody>
      </p:sp>
      <p:pic>
        <p:nvPicPr>
          <p:cNvPr id="1026" name="Picture 2" descr="https://lh6.googleusercontent.com/J65IW3wzNRd0zPBU5VMt4kRnQQR7MFvg7CAiTSFon3wP2F3EZAiWZ73eNkfohykZ-60wZdOysYWOizGX1-9KQU-gO1fGL28M2Ih2eeqysuCgdW0yfIiaFwqkdF7MaBWIIStWph4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7248" y="1520073"/>
            <a:ext cx="8257504" cy="49624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715886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121</TotalTime>
  <Words>443</Words>
  <Application>Microsoft Office PowerPoint</Application>
  <PresentationFormat>Custom</PresentationFormat>
  <Paragraphs>55</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Tic Tac Toe 3D</vt:lpstr>
      <vt:lpstr>Team Information</vt:lpstr>
      <vt:lpstr>Problem Statement and Significance</vt:lpstr>
      <vt:lpstr>Restrictions and Limitations</vt:lpstr>
      <vt:lpstr>Overall Development Approach</vt:lpstr>
      <vt:lpstr>Results, Analysis, Design Changes, Difficulties and Solutions</vt:lpstr>
      <vt:lpstr>Burn Down Graph of GUI1</vt:lpstr>
      <vt:lpstr>Burn Down Graph of GUI2</vt:lpstr>
      <vt:lpstr>Burn Down Graph for Full Project</vt:lpstr>
      <vt:lpstr>Conclusions</vt:lpstr>
      <vt:lpstr>ncurses to GUI1 Peer Evaluations</vt:lpstr>
      <vt:lpstr>GUI1 to GUI2 Peer Evaluations</vt:lpstr>
      <vt:lpstr>Future Improvements</vt:lpstr>
      <vt:lpstr>How to Run the Game</vt:lpstr>
      <vt:lpstr>References</vt:lpstr>
      <vt:lpstr>Questions?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Tic Tac Toe 3D</dc:title>
  <dc:creator>taylor incorvia</dc:creator>
  <cp:lastModifiedBy>Grant</cp:lastModifiedBy>
  <cp:revision>14</cp:revision>
  <dcterms:created xsi:type="dcterms:W3CDTF">2018-05-08T01:01:26Z</dcterms:created>
  <dcterms:modified xsi:type="dcterms:W3CDTF">2019-11-15T21:45:04Z</dcterms:modified>
</cp:coreProperties>
</file>

<file path=docProps/thumbnail.jpeg>
</file>